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6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M.Assadi.MD.PHD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26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ارزیابی نقادانه شواهد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sz="2400" b="1" dirty="0" smtClean="0"/>
              <a:t>بهترین شواهد اموزش پزشکی بر اساس معیارهای </a:t>
            </a:r>
            <a:r>
              <a:rPr lang="en-US" sz="2400" b="1" dirty="0" smtClean="0"/>
              <a:t>quests</a:t>
            </a:r>
            <a:r>
              <a:rPr lang="fa-IR" sz="2400" b="1" dirty="0" smtClean="0"/>
              <a:t> مورد ارزیابی قرار می گیرد</a:t>
            </a:r>
          </a:p>
          <a:p>
            <a:pPr algn="l"/>
            <a:r>
              <a:rPr lang="en-US" sz="2400" b="1" dirty="0" smtClean="0"/>
              <a:t>Q: quality</a:t>
            </a:r>
          </a:p>
          <a:p>
            <a:pPr algn="l"/>
            <a:r>
              <a:rPr lang="en-US" sz="2400" b="1" dirty="0" smtClean="0"/>
              <a:t>U: utility</a:t>
            </a:r>
          </a:p>
          <a:p>
            <a:pPr algn="l"/>
            <a:r>
              <a:rPr lang="en-US" sz="2400" b="1" dirty="0" smtClean="0"/>
              <a:t>E : extent</a:t>
            </a:r>
          </a:p>
          <a:p>
            <a:pPr algn="l"/>
            <a:r>
              <a:rPr lang="en-US" sz="2400" b="1" dirty="0" smtClean="0"/>
              <a:t>S : strength</a:t>
            </a:r>
          </a:p>
          <a:p>
            <a:pPr algn="l"/>
            <a:r>
              <a:rPr lang="en-US" sz="2400" b="1" dirty="0" smtClean="0"/>
              <a:t>T : target</a:t>
            </a:r>
          </a:p>
          <a:p>
            <a:pPr algn="l"/>
            <a:r>
              <a:rPr lang="en-US" sz="2400" b="1" dirty="0" smtClean="0"/>
              <a:t>S : setting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2381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Quality of evidence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fa-IR" dirty="0" smtClean="0"/>
              <a:t>به ترتیب اهمیت عبارت است از:</a:t>
            </a:r>
          </a:p>
          <a:p>
            <a:pPr marL="0" indent="0" algn="r" rtl="1">
              <a:buNone/>
            </a:pPr>
            <a:r>
              <a:rPr lang="fa-IR" sz="2400" b="1" dirty="0" smtClean="0"/>
              <a:t>1-مرور سیستماتیک و متاانالیز</a:t>
            </a:r>
          </a:p>
          <a:p>
            <a:pPr marL="0" indent="0" algn="r" rtl="1">
              <a:buNone/>
            </a:pPr>
            <a:r>
              <a:rPr lang="fa-IR" sz="2400" b="1" dirty="0" smtClean="0"/>
              <a:t>2-کارازمایی تصادفی کنترل شده</a:t>
            </a:r>
          </a:p>
          <a:p>
            <a:pPr marL="0" indent="0" algn="r" rtl="1">
              <a:buNone/>
            </a:pPr>
            <a:r>
              <a:rPr lang="fa-IR" sz="2400" b="1" dirty="0" smtClean="0"/>
              <a:t>3-کارازمایی غیر تصادفی کنترل شده</a:t>
            </a:r>
          </a:p>
          <a:p>
            <a:pPr marL="0" indent="0" algn="r" rtl="1">
              <a:buNone/>
            </a:pPr>
            <a:r>
              <a:rPr lang="fa-IR" sz="2400" b="1" dirty="0" smtClean="0"/>
              <a:t>4-سایر تحقیقات نیمه تجربی</a:t>
            </a:r>
          </a:p>
          <a:p>
            <a:pPr marL="0" indent="0" algn="r" rtl="1">
              <a:buNone/>
            </a:pPr>
            <a:r>
              <a:rPr lang="fa-IR" sz="2400" b="1" dirty="0" smtClean="0"/>
              <a:t>5-تحقیقات توصیفی مقایسه ای و کوهورت</a:t>
            </a:r>
          </a:p>
          <a:p>
            <a:pPr marL="0" indent="0" algn="r" rtl="1">
              <a:buNone/>
            </a:pPr>
            <a:r>
              <a:rPr lang="fa-IR" sz="2400" b="1" dirty="0" smtClean="0"/>
              <a:t>6-گزارش کمیته های خبرگان و تجارب بالینی پزشکان مورد وثوق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2856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b="1" dirty="0" smtClean="0"/>
              <a:t>نوع مطالعه به تنهایی نمی تواند بیانگر کیفیت مطالعه باشد موارد دیگر نیز مهم است:</a:t>
            </a:r>
          </a:p>
          <a:p>
            <a:pPr marL="0" indent="0" algn="r" rtl="1">
              <a:buNone/>
            </a:pPr>
            <a:r>
              <a:rPr lang="fa-IR" sz="2400" b="1" dirty="0" smtClean="0"/>
              <a:t>1-مناسب بودن نمونه گیری</a:t>
            </a:r>
          </a:p>
          <a:p>
            <a:pPr marL="0" indent="0" algn="r" rtl="1">
              <a:buNone/>
            </a:pPr>
            <a:r>
              <a:rPr lang="fa-IR" sz="2400" b="1" dirty="0" smtClean="0"/>
              <a:t>2-شفاف بودن نحوه جمع اوری داده ها و روا و پایا بودن ابزار ان</a:t>
            </a:r>
          </a:p>
          <a:p>
            <a:pPr marL="0" indent="0" algn="r" rtl="1">
              <a:buNone/>
            </a:pPr>
            <a:r>
              <a:rPr lang="fa-IR" sz="2400" b="1" dirty="0" smtClean="0"/>
              <a:t>3-توضیح شفاف روش تجزیه و تحلیل و امکان تکرار پذیری مجدد ان</a:t>
            </a:r>
          </a:p>
          <a:p>
            <a:pPr marL="0" indent="0" algn="r" rtl="1">
              <a:buNone/>
            </a:pPr>
            <a:r>
              <a:rPr lang="fa-IR" sz="2400" b="1" dirty="0" smtClean="0"/>
              <a:t>4-اثبات روایی پایایی و امکان تعمیم پذیری نتایج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5055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sz="2400" b="1" dirty="0" smtClean="0"/>
              <a:t>Utility</a:t>
            </a:r>
            <a:r>
              <a:rPr lang="fa-IR" sz="2400" b="1" dirty="0" smtClean="0"/>
              <a:t> : قابلیت تعمیم پذیری شواهد</a:t>
            </a:r>
          </a:p>
          <a:p>
            <a:pPr algn="r" rtl="1"/>
            <a:r>
              <a:rPr lang="en-US" sz="2400" b="1" dirty="0" smtClean="0"/>
              <a:t>Extent</a:t>
            </a:r>
            <a:r>
              <a:rPr lang="fa-IR" sz="2400" b="1" dirty="0" smtClean="0"/>
              <a:t> : تعداد مطالعات چقدر است؟</a:t>
            </a:r>
          </a:p>
          <a:p>
            <a:pPr algn="r" rtl="1"/>
            <a:r>
              <a:rPr lang="en-US" sz="2400" b="1" dirty="0" err="1" smtClean="0"/>
              <a:t>Strenght</a:t>
            </a:r>
            <a:r>
              <a:rPr lang="fa-IR" sz="2400" b="1" dirty="0" smtClean="0"/>
              <a:t> : قدرت اماری شواهد یا </a:t>
            </a:r>
            <a:r>
              <a:rPr lang="en-US" sz="2400" b="1" dirty="0" smtClean="0"/>
              <a:t>p-value</a:t>
            </a:r>
          </a:p>
          <a:p>
            <a:pPr algn="r" rtl="1"/>
            <a:r>
              <a:rPr lang="en-US" sz="2400" b="1" dirty="0" smtClean="0"/>
              <a:t>Target</a:t>
            </a:r>
            <a:r>
              <a:rPr lang="fa-IR" sz="2400" b="1" dirty="0" smtClean="0"/>
              <a:t> : توجه به سطح بندی اهداف (مدل کرک پاتریک):</a:t>
            </a:r>
          </a:p>
          <a:p>
            <a:pPr marL="0" indent="0" algn="r" rtl="1">
              <a:buNone/>
            </a:pPr>
            <a:r>
              <a:rPr lang="fa-IR" sz="2400" b="1" dirty="0" smtClean="0"/>
              <a:t>1-مشارکت یا </a:t>
            </a:r>
            <a:r>
              <a:rPr lang="en-US" sz="2400" b="1" dirty="0" smtClean="0"/>
              <a:t>participation</a:t>
            </a:r>
            <a:r>
              <a:rPr lang="fa-IR" sz="2400" b="1" dirty="0" smtClean="0"/>
              <a:t> چه تعدادی در برنامه اموزشی شرکت کرده اند</a:t>
            </a:r>
            <a:endParaRPr lang="en-US" sz="2400" b="1" dirty="0" smtClean="0"/>
          </a:p>
          <a:p>
            <a:pPr marL="0" indent="0" algn="r" rtl="1">
              <a:buNone/>
            </a:pPr>
            <a:r>
              <a:rPr lang="fa-IR" sz="2400" b="1" dirty="0" smtClean="0"/>
              <a:t>2-واکنش یا </a:t>
            </a:r>
            <a:r>
              <a:rPr lang="en-US" sz="2400" b="1" dirty="0" smtClean="0"/>
              <a:t>reaction</a:t>
            </a:r>
            <a:r>
              <a:rPr lang="fa-IR" sz="2400" b="1" dirty="0" smtClean="0"/>
              <a:t>:بازخورد شرکت کنندگان بلافاصله بعد از برگزاری دوره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9800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b="1" dirty="0" smtClean="0"/>
              <a:t>3-یادگیری فراگیران یا </a:t>
            </a:r>
            <a:r>
              <a:rPr lang="en-US" sz="2400" b="1" dirty="0" smtClean="0"/>
              <a:t>learning</a:t>
            </a:r>
            <a:r>
              <a:rPr lang="fa-IR" sz="2400" b="1" dirty="0" smtClean="0"/>
              <a:t> :سنجش میزان یادگیری شرکت کنندگان</a:t>
            </a:r>
          </a:p>
          <a:p>
            <a:pPr marL="0" indent="0" algn="r" rtl="1">
              <a:buNone/>
            </a:pPr>
            <a:r>
              <a:rPr lang="fa-IR" sz="2400" b="1" dirty="0" smtClean="0"/>
              <a:t>4-عملکرد فراگیران یا </a:t>
            </a:r>
            <a:r>
              <a:rPr lang="en-US" sz="2400" b="1" dirty="0" smtClean="0"/>
              <a:t>performance</a:t>
            </a:r>
            <a:r>
              <a:rPr lang="fa-IR" sz="2400" b="1" dirty="0" smtClean="0"/>
              <a:t> :سنجش میزان تغییر رفتار شرکت کنندگان در محیط کار انها</a:t>
            </a:r>
          </a:p>
          <a:p>
            <a:pPr marL="0" indent="0" algn="r" rtl="1">
              <a:buNone/>
            </a:pPr>
            <a:r>
              <a:rPr lang="fa-IR" sz="2400" b="1" dirty="0" smtClean="0"/>
              <a:t>5-اثر یا </a:t>
            </a:r>
            <a:r>
              <a:rPr lang="en-US" sz="2400" b="1" dirty="0" smtClean="0"/>
              <a:t>impact</a:t>
            </a:r>
            <a:r>
              <a:rPr lang="fa-IR" sz="2400" b="1" dirty="0" smtClean="0"/>
              <a:t> :سنجش میزان منافعی که برگزاری دوره اموزشی برای سازمان داشته است مثل کاهش هزینه یا افزایش اثربخشی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31738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sz="2400" b="1" dirty="0" smtClean="0"/>
              <a:t>Setting</a:t>
            </a:r>
            <a:r>
              <a:rPr lang="fa-IR" sz="2400" b="1" dirty="0" smtClean="0"/>
              <a:t> :مطالعات اموزشی بر حسب سطح اموزشی رشته تحصیلی زمینه فرهنگی و شرایط جغرافیایی متفاوت باشد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82956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smtClean="0"/>
              <a:t>پیاده سازی شواهد ایجاد تغییر و ارزشیابی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sz="2400" b="1" dirty="0" smtClean="0"/>
              <a:t>در این مرحله استاد باید قضاوت کند ایا شواهد برای زمینه یا محیطی که می خواهد در ان مداخله ایجاد کند مناسب است یا خیر.قضاوت به عهده استاد گذاشته می شود و مسیولیت تصمیم گیری با اوست.</a:t>
            </a:r>
          </a:p>
          <a:p>
            <a:pPr algn="r" rtl="1"/>
            <a:r>
              <a:rPr lang="fa-IR" sz="2400" b="1" dirty="0" smtClean="0"/>
              <a:t>4 مرحله دارد:</a:t>
            </a:r>
          </a:p>
          <a:p>
            <a:pPr marL="0" indent="0" algn="r" rtl="1">
              <a:buNone/>
            </a:pPr>
            <a:r>
              <a:rPr lang="fa-IR" sz="2400" b="1" dirty="0" smtClean="0"/>
              <a:t>1-براورد همخوانی محیط و زمینه</a:t>
            </a:r>
          </a:p>
          <a:p>
            <a:pPr marL="0" indent="0" algn="r" rtl="1">
              <a:buNone/>
            </a:pPr>
            <a:r>
              <a:rPr lang="fa-IR" sz="2400" b="1" dirty="0" smtClean="0"/>
              <a:t>2-براورد امکان پیاده سازی تغییر و برنامه ریزی بر اساس ان</a:t>
            </a:r>
          </a:p>
          <a:p>
            <a:pPr marL="0" indent="0" algn="r" rtl="1">
              <a:buNone/>
            </a:pPr>
            <a:r>
              <a:rPr lang="fa-IR" sz="2400" b="1" dirty="0" smtClean="0"/>
              <a:t>3-اجرای تغییر بر اساس بومی سازی شواهد</a:t>
            </a:r>
          </a:p>
          <a:p>
            <a:pPr marL="0" indent="0" algn="r" rtl="1">
              <a:buNone/>
            </a:pPr>
            <a:r>
              <a:rPr lang="fa-IR" sz="2400" b="1" dirty="0" smtClean="0"/>
              <a:t>4-ارزشیابی تغییر انجام شده</a:t>
            </a:r>
          </a:p>
          <a:p>
            <a:pPr algn="r" rt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1696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2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مقدمه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pPr algn="r" rtl="1"/>
            <a:r>
              <a:rPr lang="fa-IR" sz="2400" b="1" dirty="0" smtClean="0"/>
              <a:t>ایا اساتید نیاز به تغییر روشهای اموزشی سنتی خود ندارند؟</a:t>
            </a:r>
          </a:p>
          <a:p>
            <a:pPr algn="r" rtl="1"/>
            <a:r>
              <a:rPr lang="fa-IR" sz="2400" b="1" dirty="0" smtClean="0"/>
              <a:t>اگر فرض کنیم در حال حاضر کیفیت اموزش در حداقل سطح مورد قبول است ایا نیازی نیست که وضعیت را ارتقا دهیم؟</a:t>
            </a:r>
          </a:p>
          <a:p>
            <a:pPr algn="r" rtl="1"/>
            <a:r>
              <a:rPr lang="fa-IR" sz="2400" b="1" dirty="0" smtClean="0"/>
              <a:t>ایا اساتید با سوالات و مشکلاتی در طی فعالیتهای اموزشی خود مواچه شده اند که به دنبال پاسخی برای ان باشند؟</a:t>
            </a:r>
          </a:p>
          <a:p>
            <a:pPr algn="r" rtl="1"/>
            <a:r>
              <a:rPr lang="fa-IR" sz="2400" b="1" dirty="0" smtClean="0"/>
              <a:t>ایا استفاده از فن اوریهای موبایل در اموزش علوم پزشکی می تواند بر یادگیری دانشجویان اثر مثبت داشته باشد؟</a:t>
            </a:r>
          </a:p>
          <a:p>
            <a:pPr algn="r" rtl="1"/>
            <a:r>
              <a:rPr lang="fa-IR" sz="2400" b="1" dirty="0" smtClean="0"/>
              <a:t>برای اموزش یک موضوع درسی خاص کدام روش مناسب است؟</a:t>
            </a:r>
          </a:p>
          <a:p>
            <a:pPr algn="r" rtl="1"/>
            <a:r>
              <a:rPr lang="fa-IR" sz="2400" b="1" dirty="0" smtClean="0"/>
              <a:t>برای ارزشیابی مهارتهای ارتباطی دانشجویان کدام روش مناسب است؟</a:t>
            </a:r>
          </a:p>
          <a:p>
            <a:pPr marL="0" indent="0" algn="r" rtl="1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3990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sz="2400" b="1" dirty="0" smtClean="0"/>
              <a:t>حقایق در اموزش پزشکی به راحتی قابل تشخیص نیست ونمی توان در بسیاری مواقع به راحتی و بر اساس نظرات وعقاید شخصی تصمیم گرفت</a:t>
            </a:r>
          </a:p>
          <a:p>
            <a:pPr algn="r" rtl="1"/>
            <a:r>
              <a:rPr lang="fa-IR" sz="2400" b="1" dirty="0" smtClean="0"/>
              <a:t>استفاده از روشهای سنتی و بر طبق نظرات و عقاید شخصی می تواند اموزش را به انحراف بکشاند</a:t>
            </a:r>
          </a:p>
          <a:p>
            <a:pPr algn="r" rtl="1"/>
            <a:r>
              <a:rPr lang="fa-IR" sz="2400" b="1" dirty="0" smtClean="0"/>
              <a:t>این امر نه تنها بر یادگیری فراگیران موثر خواهد بود بلکه سبب اختلال در کیفیت مراقبت از بیمار و پاسخ گویی دانشگاهها در قبال جامعه خواهد شد</a:t>
            </a:r>
          </a:p>
          <a:p>
            <a:pPr algn="r" rtl="1"/>
            <a:r>
              <a:rPr lang="fa-IR" sz="2400" b="1" dirty="0" smtClean="0"/>
              <a:t>ایفای نقش اموزشی یک عضو هیات علمی پزشکی نیز مانند نقش درمانی پژوهشی و مدیریتی نیاز به شواهد علمی دارد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7336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/>
              <a:t>تعریف اموزش پزشکی مبتنی بر بهترین شواهد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b="1" dirty="0" smtClean="0"/>
              <a:t>یعنی روشها و رویکردهای اموزشی بر پایه بهترین بهترین شواهد موجود انتخاب و به کار گرفته شود</a:t>
            </a:r>
          </a:p>
          <a:p>
            <a:pPr algn="r" rtl="1"/>
            <a:r>
              <a:rPr lang="fa-IR" sz="2400" b="1" dirty="0" smtClean="0"/>
              <a:t>تلفیق دانش حرفه ای با بهترین شواهد تجربی در تصمیم گیری درباره نحوه ارایه اموزش است</a:t>
            </a:r>
          </a:p>
          <a:p>
            <a:pPr algn="r" rt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4789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تاریخچه </a:t>
            </a:r>
            <a:r>
              <a:rPr lang="en-US" dirty="0" smtClean="0"/>
              <a:t>EBM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b="1" dirty="0" smtClean="0"/>
              <a:t>در 1972 اپیدمیولوژیست بریتانیایی به نام ارچی کاکرن نشان داد که اغلب تصمیمات در انجام مراقبتهای پزشکی بر مرور طبقه بندی شده از تحقیقات موجود بالینی نیستند.او پیشنهاد کرد که محققین و کلینیسین ها باید به شکل بین المللی با همدیگر همکاری کنند تا بتوانند تمام کارازمایی های بالینی موجود را به صورت طبقه بندی شده مرور نمایند.</a:t>
            </a:r>
          </a:p>
          <a:p>
            <a:pPr algn="r" rtl="1"/>
            <a:endParaRPr lang="fa-IR" sz="2400" b="1" dirty="0"/>
          </a:p>
          <a:p>
            <a:pPr algn="r" rtl="1"/>
            <a:r>
              <a:rPr lang="fa-IR" sz="2400" b="1" dirty="0" smtClean="0"/>
              <a:t>در 1996 دیوید ساکت واژه </a:t>
            </a:r>
            <a:r>
              <a:rPr lang="en-US" sz="2400" b="1" dirty="0" smtClean="0"/>
              <a:t>EBM</a:t>
            </a:r>
            <a:r>
              <a:rPr lang="fa-IR" sz="2400" b="1" dirty="0" smtClean="0"/>
              <a:t> را عنوان کرد وتعریف ان را ارایه داد</a:t>
            </a:r>
          </a:p>
          <a:p>
            <a:pPr algn="r" rt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0168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2400" b="1" dirty="0" smtClean="0"/>
              <a:t>در اوایل دهه 90 پارادایم پزشکی میتنی بر شواهد در اموزش پزشکی هم به سرعت راه پیدا کرد.</a:t>
            </a:r>
          </a:p>
          <a:p>
            <a:pPr marL="0" indent="0" algn="r" rtl="1">
              <a:buNone/>
            </a:pPr>
            <a:r>
              <a:rPr lang="fa-IR" sz="2400" b="1" dirty="0" smtClean="0"/>
              <a:t>در 1999 یان هارت و هاردن رونالد برنامه اموزش پزشکی مبتنی بر بهترین شواهد را تدوین کردند و در کنفرانس اموزش پزشکی سوید ارایه دادند و استفاده از ان همه گیر شد</a:t>
            </a:r>
          </a:p>
          <a:p>
            <a:pPr marL="0" indent="0" algn="r" rtl="1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0142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b="1" dirty="0" smtClean="0"/>
              <a:t>مراحل به کار گیری </a:t>
            </a:r>
            <a:r>
              <a:rPr lang="en-US" b="1" dirty="0" smtClean="0"/>
              <a:t>BEME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fa-IR" sz="2400" b="1" dirty="0" smtClean="0"/>
              <a:t>گام اول:</a:t>
            </a:r>
            <a:r>
              <a:rPr lang="fa-IR" sz="2400" dirty="0" smtClean="0"/>
              <a:t>طراحی پرسش کلیدی</a:t>
            </a:r>
          </a:p>
          <a:p>
            <a:pPr marL="0" indent="0" algn="r" rtl="1">
              <a:buNone/>
            </a:pPr>
            <a:r>
              <a:rPr lang="fa-IR" sz="2400" dirty="0" smtClean="0"/>
              <a:t>یک سوال کلیدی خوب باید 4 ویژگی داشته باشد:مربوط بودن-قابل پاسخ دادن-شفاف و روشن-ارزشمند</a:t>
            </a:r>
          </a:p>
          <a:p>
            <a:pPr marL="0" indent="0" algn="r" rtl="1">
              <a:buNone/>
            </a:pPr>
            <a:r>
              <a:rPr lang="fa-IR" sz="2400" dirty="0" smtClean="0"/>
              <a:t>سوالات پایه ای یا </a:t>
            </a:r>
            <a:r>
              <a:rPr lang="en-US" sz="2400" dirty="0" smtClean="0"/>
              <a:t>background</a:t>
            </a:r>
            <a:r>
              <a:rPr lang="fa-IR" sz="2400" dirty="0" smtClean="0"/>
              <a:t> را باید درکتب مرجع پیدا کرد نه در مقالات(مثل فرق ادغام افقی و عمودی در اموزش پزشکی)</a:t>
            </a:r>
          </a:p>
          <a:p>
            <a:pPr marL="0" indent="0" algn="r" rtl="1">
              <a:buNone/>
            </a:pPr>
            <a:r>
              <a:rPr lang="fa-IR" sz="2400" dirty="0" smtClean="0"/>
              <a:t>سوالات </a:t>
            </a:r>
            <a:r>
              <a:rPr lang="en-US" sz="2400" dirty="0" smtClean="0"/>
              <a:t>foreground</a:t>
            </a:r>
            <a:r>
              <a:rPr lang="fa-IR" sz="2400" dirty="0" smtClean="0"/>
              <a:t> سوالات پیشرفته که از طریق شواهد علمی در اموزش قابل پاسخ گویی هستند (مثل کدام یک از روشهای مبتنی بر تدریس تیمی در اموزش دانشجویان پزشکی موثرتر است؟)</a:t>
            </a:r>
          </a:p>
          <a:p>
            <a:pPr algn="r" rtl="1"/>
            <a:r>
              <a:rPr lang="fa-IR" sz="2400" b="1" dirty="0" smtClean="0"/>
              <a:t>گام دوم:</a:t>
            </a:r>
            <a:r>
              <a:rPr lang="fa-IR" sz="2400" dirty="0" smtClean="0"/>
              <a:t>جستجو در منابع</a:t>
            </a:r>
          </a:p>
          <a:p>
            <a:pPr algn="r" rtl="1"/>
            <a:r>
              <a:rPr lang="fa-IR" sz="2400" b="1" dirty="0" smtClean="0"/>
              <a:t>گام سوم:</a:t>
            </a:r>
            <a:r>
              <a:rPr lang="fa-IR" sz="2400" dirty="0" smtClean="0"/>
              <a:t>ارزیابی نقادانه شواهد</a:t>
            </a:r>
          </a:p>
          <a:p>
            <a:pPr algn="r" rtl="1"/>
            <a:r>
              <a:rPr lang="fa-IR" sz="2400" b="1" dirty="0" smtClean="0"/>
              <a:t>گام جهارم:</a:t>
            </a:r>
            <a:r>
              <a:rPr lang="fa-IR" sz="2400" dirty="0" smtClean="0"/>
              <a:t>پیاده سازی شواهد ایجاد تغییر و ارزشیابی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0422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مرحله جستجو در منابع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sz="2400" b="1" dirty="0" smtClean="0"/>
              <a:t>یافتن بهترین شواهد ابتدا با جستجوی </a:t>
            </a:r>
            <a:r>
              <a:rPr lang="en-US" sz="2400" b="1" dirty="0" smtClean="0"/>
              <a:t>systematic review articles</a:t>
            </a:r>
            <a:r>
              <a:rPr lang="fa-IR" sz="2400" b="1" dirty="0" smtClean="0"/>
              <a:t> اغاز می شود</a:t>
            </a:r>
          </a:p>
          <a:p>
            <a:pPr algn="r" rtl="1"/>
            <a:r>
              <a:rPr lang="fa-IR" sz="2400" b="1" dirty="0" smtClean="0"/>
              <a:t>یک استاد پزشکی به علت کمبود فرصت خود به دنبال انجام مطالعات مروری نباشد ولی باید بیاموزد در نقش اموزشی خود از کجا می تواند پاسخ پرسشهای خود را بیابد و با چه ابزار و چه درگاهی می تواند خود را به روز و مستند نگه دارد.</a:t>
            </a:r>
          </a:p>
          <a:p>
            <a:pPr algn="r" rtl="1"/>
            <a:r>
              <a:rPr lang="fa-IR" sz="2400" b="1" dirty="0" smtClean="0"/>
              <a:t>مثلا پایگاه </a:t>
            </a:r>
            <a:r>
              <a:rPr lang="en-US" sz="2400" b="1" dirty="0" smtClean="0"/>
              <a:t>BEME </a:t>
            </a:r>
            <a:r>
              <a:rPr lang="fa-IR" sz="2400" b="1" dirty="0" smtClean="0"/>
              <a:t> (</a:t>
            </a:r>
            <a:r>
              <a:rPr lang="en-US" sz="2400" dirty="0" smtClean="0"/>
              <a:t>bemecollaboration.org</a:t>
            </a:r>
          </a:p>
          <a:p>
            <a:pPr algn="r" rtl="1"/>
            <a:r>
              <a:rPr lang="fa-IR" sz="2400" b="1" dirty="0" smtClean="0"/>
              <a:t>ماهیت رو به رشد تحقیقات اموزش پزشکی منجر به تولید یک مخزن از مقالات مروری سیستماتیک در حوزه اموزش پزشکی شده که به راحتی در دسترس است:</a:t>
            </a:r>
            <a:r>
              <a:rPr lang="en-US" sz="2400" b="1" dirty="0" smtClean="0"/>
              <a:t>BEME review</a:t>
            </a:r>
            <a:endParaRPr lang="fa-IR" sz="2400" b="1" dirty="0" smtClean="0"/>
          </a:p>
          <a:p>
            <a:pPr algn="r" rtl="1"/>
            <a:endParaRPr lang="en-US" sz="2400" b="1" dirty="0" smtClean="0"/>
          </a:p>
          <a:p>
            <a:pPr algn="r" rt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7622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dirty="0" smtClean="0"/>
              <a:t>سایر </a:t>
            </a:r>
            <a:r>
              <a:rPr lang="en-US" dirty="0" smtClean="0"/>
              <a:t>data base</a:t>
            </a:r>
            <a:r>
              <a:rPr lang="fa-IR" dirty="0" smtClean="0"/>
              <a:t> ها در اموزش پزشکی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en-US" sz="2400" b="1" dirty="0" err="1" smtClean="0"/>
              <a:t>Pubmed</a:t>
            </a:r>
            <a:r>
              <a:rPr lang="fa-IR" sz="2400" b="1" dirty="0" smtClean="0"/>
              <a:t> :منبع در امریکا</a:t>
            </a:r>
            <a:endParaRPr lang="en-US" sz="2400" b="1" dirty="0" smtClean="0"/>
          </a:p>
          <a:p>
            <a:pPr algn="r" rtl="1"/>
            <a:r>
              <a:rPr lang="en-US" sz="2400" b="1" dirty="0" err="1" smtClean="0"/>
              <a:t>Embase:biomedical</a:t>
            </a:r>
            <a:r>
              <a:rPr lang="en-US" sz="2400" b="1" dirty="0" smtClean="0"/>
              <a:t> answers</a:t>
            </a:r>
            <a:r>
              <a:rPr lang="fa-IR" sz="2400" b="1" dirty="0" smtClean="0"/>
              <a:t> :مشابه </a:t>
            </a:r>
            <a:r>
              <a:rPr lang="en-US" sz="2400" b="1" dirty="0" err="1" smtClean="0"/>
              <a:t>pubmed</a:t>
            </a:r>
            <a:r>
              <a:rPr lang="fa-IR" sz="2400" b="1" dirty="0" smtClean="0"/>
              <a:t> در اروپا است</a:t>
            </a:r>
            <a:endParaRPr lang="en-US" sz="2400" b="1" dirty="0" smtClean="0"/>
          </a:p>
          <a:p>
            <a:pPr algn="r" rtl="1"/>
            <a:r>
              <a:rPr lang="en-US" sz="2400" b="1" dirty="0" err="1" smtClean="0"/>
              <a:t>Cinahl</a:t>
            </a:r>
            <a:r>
              <a:rPr lang="fa-IR" sz="2400" b="1" dirty="0" smtClean="0"/>
              <a:t>:دیتا بیس عظیم پرستاری و بهداشتی است</a:t>
            </a:r>
            <a:endParaRPr lang="en-US" sz="2400" b="1" dirty="0" smtClean="0"/>
          </a:p>
          <a:p>
            <a:pPr algn="r" rtl="1"/>
            <a:r>
              <a:rPr lang="en-US" sz="2400" b="1" dirty="0" smtClean="0"/>
              <a:t>Eric</a:t>
            </a:r>
            <a:r>
              <a:rPr lang="fa-IR" sz="2400" b="1" dirty="0" smtClean="0"/>
              <a:t> :اموزشی است ولی مختص پزشکی نیست.در امریکا از سال 1966 راه اندازی شد حاوی چکیده ومتن کامل مقالات کتابها مقالات کنفرانس ها وگزارشهای فنی و خط مشی در حوزه اموزش وپرورش است</a:t>
            </a:r>
          </a:p>
          <a:p>
            <a:pPr algn="r" rtl="1"/>
            <a:r>
              <a:rPr lang="en-US" sz="2400" b="1" dirty="0" err="1" smtClean="0"/>
              <a:t>Psycinfo</a:t>
            </a:r>
            <a:r>
              <a:rPr lang="fa-IR" sz="2400" b="1" dirty="0" smtClean="0"/>
              <a:t>:مهمترین منبع روانشناسی و روانپزشکی دنیاست و بخشی از مقالاتش در حوزه روانشناسی یادگیری است</a:t>
            </a:r>
            <a:endParaRPr lang="en-US" sz="2400" b="1" dirty="0" smtClean="0"/>
          </a:p>
          <a:p>
            <a:pPr algn="r" rtl="1"/>
            <a:r>
              <a:rPr lang="en-US" sz="2400" b="1" dirty="0" smtClean="0"/>
              <a:t>…….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62999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592</TotalTime>
  <Words>950</Words>
  <Application>Microsoft Office PowerPoint</Application>
  <PresentationFormat>Widescreen</PresentationFormat>
  <Paragraphs>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Tw Cen MT</vt:lpstr>
      <vt:lpstr>Droplet</vt:lpstr>
      <vt:lpstr>BEME</vt:lpstr>
      <vt:lpstr>مقدمه</vt:lpstr>
      <vt:lpstr>PowerPoint Presentation</vt:lpstr>
      <vt:lpstr>تعریف اموزش پزشکی مبتنی بر بهترین شواهد</vt:lpstr>
      <vt:lpstr>تاریخچه EBM</vt:lpstr>
      <vt:lpstr>PowerPoint Presentation</vt:lpstr>
      <vt:lpstr>مراحل به کار گیری BEME</vt:lpstr>
      <vt:lpstr>مرحله جستجو در منابع</vt:lpstr>
      <vt:lpstr>سایر data base ها در اموزش پزشکی</vt:lpstr>
      <vt:lpstr>ارزیابی نقادانه شواهد</vt:lpstr>
      <vt:lpstr>Quality of evidence</vt:lpstr>
      <vt:lpstr>PowerPoint Presentation</vt:lpstr>
      <vt:lpstr>PowerPoint Presentation</vt:lpstr>
      <vt:lpstr>PowerPoint Presentation</vt:lpstr>
      <vt:lpstr>PowerPoint Presentation</vt:lpstr>
      <vt:lpstr>پیاده سازی شواهد ایجاد تغییر و ارزشیابی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EBME</dc:title>
  <dc:creator>PCSHOP</dc:creator>
  <cp:lastModifiedBy>PCSHOP</cp:lastModifiedBy>
  <cp:revision>23</cp:revision>
  <dcterms:created xsi:type="dcterms:W3CDTF">2022-10-07T09:46:42Z</dcterms:created>
  <dcterms:modified xsi:type="dcterms:W3CDTF">2022-10-08T06:23:00Z</dcterms:modified>
</cp:coreProperties>
</file>